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706" autoAdjust="0"/>
  </p:normalViewPr>
  <p:slideViewPr>
    <p:cSldViewPr snapToGrid="0">
      <p:cViewPr>
        <p:scale>
          <a:sx n="100" d="100"/>
          <a:sy n="100" d="100"/>
        </p:scale>
        <p:origin x="-86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C9F285-6A10-4B6A-A807-3C8D997D1DB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127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AA4B37-1FCC-4D8C-8974-A3B5A684EC46}" type="slidenum">
              <a:rPr lang="de-DE" altLang="de-DE" smtClean="0"/>
              <a:pPr eaLnBrk="1" hangingPunct="1">
                <a:spcBef>
                  <a:spcPct val="0"/>
                </a:spcBef>
              </a:pPr>
              <a:t>0</a:t>
            </a:fld>
            <a:endParaRPr lang="de-DE" altLang="de-DE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F31445-80E1-4B0E-A275-B64D4DF63F9C}" type="slidenum">
              <a:rPr lang="de-DE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06D19C-2786-4A81-B809-880584CFE2E9}" type="slidenum">
              <a:rPr lang="de-DE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B9F359-7C4E-4F8F-B126-D3EB075E8B01}" type="slidenum">
              <a:rPr lang="de-DE" altLang="de-DE" smtClean="0"/>
              <a:pPr eaLnBrk="1" hangingPunct="1">
                <a:spcBef>
                  <a:spcPct val="0"/>
                </a:spcBef>
              </a:pPr>
              <a:t>11</a:t>
            </a:fld>
            <a:endParaRPr lang="de-DE" altLang="de-DE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EABAD9-C1A3-4C9E-B7DA-206C471A7E28}" type="slidenum">
              <a:rPr lang="de-DE" altLang="de-DE" smtClean="0"/>
              <a:pPr eaLnBrk="1" hangingPunct="1">
                <a:spcBef>
                  <a:spcPct val="0"/>
                </a:spcBef>
              </a:pPr>
              <a:t>12</a:t>
            </a:fld>
            <a:endParaRPr lang="de-DE" altLang="de-DE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833594-A825-478D-980D-3FEB21B33F31}" type="slidenum">
              <a:rPr lang="de-DE" altLang="de-DE" smtClean="0"/>
              <a:pPr eaLnBrk="1" hangingPunct="1">
                <a:spcBef>
                  <a:spcPct val="0"/>
                </a:spcBef>
              </a:pPr>
              <a:t>13</a:t>
            </a:fld>
            <a:endParaRPr lang="de-DE" altLang="de-DE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650309-AD17-4E53-BC2B-6AD963F1C849}" type="slidenum">
              <a:rPr lang="de-DE" altLang="de-DE" smtClean="0"/>
              <a:pPr eaLnBrk="1" hangingPunct="1">
                <a:spcBef>
                  <a:spcPct val="0"/>
                </a:spcBef>
              </a:pPr>
              <a:t>14</a:t>
            </a:fld>
            <a:endParaRPr lang="de-DE" altLang="de-DE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A42601-8771-41DE-B448-F7209494D748}" type="slidenum">
              <a:rPr lang="de-DE" altLang="de-DE" smtClean="0"/>
              <a:pPr eaLnBrk="1" hangingPunct="1">
                <a:spcBef>
                  <a:spcPct val="0"/>
                </a:spcBef>
              </a:pPr>
              <a:t>15</a:t>
            </a:fld>
            <a:endParaRPr lang="de-DE" altLang="de-DE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9D703E-DE16-443B-8C42-1602C081197C}" type="slidenum">
              <a:rPr lang="de-DE" altLang="de-DE" smtClean="0"/>
              <a:pPr eaLnBrk="1" hangingPunct="1">
                <a:spcBef>
                  <a:spcPct val="0"/>
                </a:spcBef>
              </a:pPr>
              <a:t>16</a:t>
            </a:fld>
            <a:endParaRPr lang="de-DE" altLang="de-DE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1214EC-9B67-4E05-96E4-1682F4C4E894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C7DAA7-EED5-46CA-8B2B-709BACD01BB3}" type="slidenum">
              <a:rPr lang="de-DE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F6EA88-AEFE-4242-AE91-6A42C2EB09B9}" type="slidenum">
              <a:rPr lang="de-DE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FBAB56-C074-441C-A32B-BBF30B200818}" type="slidenum">
              <a:rPr lang="de-DE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9C3F60-AB70-434B-92CB-8836AB1F226D}" type="slidenum">
              <a:rPr lang="de-DE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AF91AB-7EE7-4CB9-A1CB-B985A0B8A94C}" type="slidenum">
              <a:rPr lang="de-DE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2816C9-AE3A-444A-A53D-2B0274E747DC}" type="slidenum">
              <a:rPr lang="de-DE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B79093-B189-4AF9-868D-C9A5B6F76053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752475"/>
            <a:ext cx="444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9075"/>
            <a:ext cx="2366963" cy="160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728F1-38ED-47F2-BB2B-089EFC454371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69075"/>
            <a:ext cx="3219450" cy="152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Bezeichnung der Veranstaltung/Anlass der Präsentation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69075"/>
            <a:ext cx="2424113" cy="177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CB7D-87DA-4CF5-A362-0F12332A92D7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6065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4034C-AC73-4202-B3CD-34F2415C03F3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AA6B-D8FD-4A38-899F-964E76AE3A4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304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97625" y="765175"/>
            <a:ext cx="1990725" cy="56737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20688" y="765175"/>
            <a:ext cx="5824537" cy="56737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552B9-B246-439D-9140-DAE696619AC0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C9B55-EDD4-47A8-941A-506CEBD00F1B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79768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688" y="765175"/>
            <a:ext cx="7967662" cy="4095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28625" y="1377950"/>
            <a:ext cx="3902075" cy="5060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83100" y="1377950"/>
            <a:ext cx="3903663" cy="5060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661F9-C0AE-4C0D-AB64-99BBDC3A639E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230C-0E16-443B-B588-83F77C613C4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6824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F37C1-FC05-49F5-BDE8-426E714ED6F7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71A2B-1029-4B99-81BE-391D59E30AB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912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49CE6-78B1-4B31-A1CC-6ABF3657D2C1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8294-1134-4276-B232-DDCE09AEE5A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1699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625" y="1377950"/>
            <a:ext cx="3902075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83100" y="1377950"/>
            <a:ext cx="3903663" cy="506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AF4B4-9C03-468B-8483-1A7D3D259A60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EAC23-1F56-4C76-BDB6-56A14A4C110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8435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D3A5-9082-45A2-8B8F-B6FC398B3B6F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B292-3146-4ED6-9B88-C0BBCB92800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5677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E722-00FF-4AF3-8210-D63D57891135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FD1B-5116-4343-8DBE-F53BC846CFD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2529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97050-501B-4505-9892-B910FD1D4A95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952AF-902D-4137-8F35-782C2D75E50A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1378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2F0D2-233A-4464-AA5B-86F35D8A069C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3494A-3922-4269-8662-0714EA6753C8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8170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68120-264A-455A-83C2-67CF803253D6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2767-DD6D-4A94-86A1-CA706D28804F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1409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0688" y="765175"/>
            <a:ext cx="79676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18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Folientitel - Überschrift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377950"/>
            <a:ext cx="7958138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3"/>
            <a:endParaRPr lang="de-DE" altLang="de-DE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325" y="6599238"/>
            <a:ext cx="2133600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1800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fld id="{31910B5C-74CC-4EFE-8093-878BABA154B1}" type="datetime1">
              <a:rPr lang="de-DE" altLang="de-DE"/>
              <a:pPr>
                <a:defRPr/>
              </a:pPr>
              <a:t>02.02.2017</a:t>
            </a:fld>
            <a:endParaRPr lang="de-DE" alt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0488" y="6599238"/>
            <a:ext cx="3876675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18000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de-DE" altLang="de-DE"/>
              <a:t>Mitarbeiterbefragung online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599238"/>
            <a:ext cx="338138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34AE1617-99FB-4A26-BEB9-8B0EBCA05E5F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pic>
        <p:nvPicPr>
          <p:cNvPr id="1031" name="Grafik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133350"/>
            <a:ext cx="3375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Arial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Arial" charset="0"/>
        <a:buChar char="►"/>
        <a:defRPr sz="2400">
          <a:solidFill>
            <a:schemeClr val="tx1"/>
          </a:solidFill>
          <a:latin typeface="+mn-lt"/>
        </a:defRPr>
      </a:lvl2pPr>
      <a:lvl3pPr marL="1295400" indent="-3810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lnSpc>
          <a:spcPct val="90000"/>
        </a:lnSpc>
        <a:spcBef>
          <a:spcPct val="20000"/>
        </a:spcBef>
        <a:spcAft>
          <a:spcPct val="30000"/>
        </a:spcAft>
        <a:buClr>
          <a:schemeClr val="hlink"/>
        </a:buClr>
        <a:defRPr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8" name="Rectangle 120"/>
          <p:cNvSpPr>
            <a:spLocks noChangeArrowheads="1"/>
          </p:cNvSpPr>
          <p:nvPr/>
        </p:nvSpPr>
        <p:spPr bwMode="auto">
          <a:xfrm>
            <a:off x="0" y="3173413"/>
            <a:ext cx="9144000" cy="1098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 anchor="ctr">
            <a:spAutoFit/>
          </a:bodyPr>
          <a:lstStyle>
            <a:lvl1pPr>
              <a:defRPr sz="3600">
                <a:solidFill>
                  <a:schemeClr val="tx2"/>
                </a:solidFill>
                <a:latin typeface="Arial" charset="0"/>
              </a:defRPr>
            </a:lvl1pPr>
            <a:lvl2pPr>
              <a:defRPr sz="3600">
                <a:solidFill>
                  <a:schemeClr val="tx2"/>
                </a:solidFill>
                <a:latin typeface="Arial" charset="0"/>
              </a:defRPr>
            </a:lvl2pPr>
            <a:lvl3pPr>
              <a:defRPr sz="3600">
                <a:solidFill>
                  <a:schemeClr val="tx2"/>
                </a:solidFill>
                <a:latin typeface="Arial" charset="0"/>
              </a:defRPr>
            </a:lvl3pPr>
            <a:lvl4pPr>
              <a:defRPr sz="3600">
                <a:solidFill>
                  <a:schemeClr val="tx2"/>
                </a:solidFill>
                <a:latin typeface="Arial" charset="0"/>
              </a:defRPr>
            </a:lvl4pPr>
            <a:lvl5pPr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de-DE" altLang="de-DE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Mitarbeiterbefragung  </a:t>
            </a:r>
            <a:br>
              <a:rPr lang="de-DE" altLang="de-DE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de-DE" altLang="de-DE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Online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6E92777-0D80-4EA1-83A8-FB85908EA237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ED515A3-AC3C-4277-83FC-31D74264C63B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de-DE" altLang="de-DE" sz="8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200" smtClean="0"/>
              <a:t>Auswertung - Grafiken bezüglich der ganzen Behörde (1)</a:t>
            </a:r>
          </a:p>
        </p:txBody>
      </p:sp>
      <p:pic>
        <p:nvPicPr>
          <p:cNvPr id="1229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8350" y="1377950"/>
            <a:ext cx="7278688" cy="506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2B734F1-FBF5-48E7-A962-3556E38ED3DD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08B223-9AFA-435E-9ABD-7CB4771E1A18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8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200" smtClean="0"/>
              <a:t>Auswertung - Grafiken bezüglich der ganzen Behörde (2)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616700" y="3792538"/>
            <a:ext cx="2286000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400" b="1" i="1"/>
              <a:t>*)Mittelwerte gemäß Berechnungsmodus der Standard-Tabelle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28625" y="1128713"/>
            <a:ext cx="79581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marL="457200" indent="-4572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209800" indent="-3810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1400" b="1" i="1"/>
              <a:t>Grafik 2: Mittelwerte*) für die Fragen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400" b="1" i="1"/>
              <a:t>Fragebereich: Mein Arbeitsbereich </a:t>
            </a:r>
          </a:p>
          <a:p>
            <a:pPr eaLnBrk="1" hangingPunct="1">
              <a:lnSpc>
                <a:spcPct val="90000"/>
              </a:lnSpc>
            </a:pPr>
            <a:endParaRPr lang="de-DE" altLang="de-DE" sz="1400" b="1" i="1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545263" y="1447800"/>
            <a:ext cx="1936750" cy="739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400"/>
              <a:t>Diese Auswertung wird für jeden Fragebereich erstellt.</a:t>
            </a:r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 flipV="1">
            <a:off x="4114800" y="1438275"/>
            <a:ext cx="23717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3322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733550"/>
            <a:ext cx="5387975" cy="4460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44B3D3-C1B4-4392-B506-1DD32D529948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60181E-ECDA-4A71-89A3-2CA3F5F68BAB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80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200" smtClean="0"/>
              <a:t>Auswertung - Grafiken bezüglich der ganzen Behörde (3)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17513" y="1214438"/>
            <a:ext cx="79581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marL="457200" indent="-4572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209800" indent="-3810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 b="1" i="1"/>
              <a:t>Grafik 3: Prozentuale Verteilung der Antwortkategorien</a:t>
            </a:r>
          </a:p>
          <a:p>
            <a:pPr eaLnBrk="1" hangingPunct="1"/>
            <a:r>
              <a:rPr lang="de-DE" altLang="de-DE" sz="1600" b="1" i="1"/>
              <a:t>                 </a:t>
            </a:r>
            <a:r>
              <a:rPr lang="de-DE" altLang="de-DE" sz="1400" b="1" i="1" u="sng"/>
              <a:t>Frage: 01</a:t>
            </a:r>
            <a:r>
              <a:rPr lang="de-DE" altLang="de-DE" sz="1400" b="1" i="1"/>
              <a:t>. „Die mir übertragenen Aufgaben sind eine interessante           	Herausforderung.“ Polung: Positiv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650" y="2359025"/>
            <a:ext cx="6115050" cy="424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4344" name="Group 9"/>
          <p:cNvGrpSpPr>
            <a:grpSpLocks/>
          </p:cNvGrpSpPr>
          <p:nvPr/>
        </p:nvGrpSpPr>
        <p:grpSpPr bwMode="auto">
          <a:xfrm>
            <a:off x="1550988" y="1749425"/>
            <a:ext cx="7283450" cy="1065213"/>
            <a:chOff x="1049" y="1242"/>
            <a:chExt cx="4588" cy="671"/>
          </a:xfrm>
        </p:grpSpPr>
        <p:sp>
          <p:nvSpPr>
            <p:cNvPr id="14345" name="Arc 10"/>
            <p:cNvSpPr>
              <a:spLocks/>
            </p:cNvSpPr>
            <p:nvPr/>
          </p:nvSpPr>
          <p:spPr bwMode="auto">
            <a:xfrm flipH="1">
              <a:off x="1049" y="1242"/>
              <a:ext cx="3234" cy="671"/>
            </a:xfrm>
            <a:custGeom>
              <a:avLst/>
              <a:gdLst>
                <a:gd name="T0" fmla="*/ 0 w 42653"/>
                <a:gd name="T1" fmla="*/ 0 h 29784"/>
                <a:gd name="T2" fmla="*/ 0 w 42653"/>
                <a:gd name="T3" fmla="*/ 0 h 29784"/>
                <a:gd name="T4" fmla="*/ 0 w 42653"/>
                <a:gd name="T5" fmla="*/ 0 h 297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653" h="29784" fill="none" extrusionOk="0">
                  <a:moveTo>
                    <a:pt x="41042" y="-1"/>
                  </a:moveTo>
                  <a:cubicBezTo>
                    <a:pt x="42105" y="2597"/>
                    <a:pt x="42653" y="5377"/>
                    <a:pt x="42653" y="8184"/>
                  </a:cubicBezTo>
                  <a:cubicBezTo>
                    <a:pt x="42653" y="20113"/>
                    <a:pt x="32982" y="29784"/>
                    <a:pt x="21053" y="29784"/>
                  </a:cubicBezTo>
                  <a:cubicBezTo>
                    <a:pt x="10983" y="29784"/>
                    <a:pt x="2250" y="22826"/>
                    <a:pt x="-1" y="13012"/>
                  </a:cubicBezTo>
                </a:path>
                <a:path w="42653" h="29784" stroke="0" extrusionOk="0">
                  <a:moveTo>
                    <a:pt x="41042" y="-1"/>
                  </a:moveTo>
                  <a:cubicBezTo>
                    <a:pt x="42105" y="2597"/>
                    <a:pt x="42653" y="5377"/>
                    <a:pt x="42653" y="8184"/>
                  </a:cubicBezTo>
                  <a:cubicBezTo>
                    <a:pt x="42653" y="20113"/>
                    <a:pt x="32982" y="29784"/>
                    <a:pt x="21053" y="29784"/>
                  </a:cubicBezTo>
                  <a:cubicBezTo>
                    <a:pt x="10983" y="29784"/>
                    <a:pt x="2250" y="22826"/>
                    <a:pt x="-1" y="13012"/>
                  </a:cubicBezTo>
                  <a:lnTo>
                    <a:pt x="21053" y="8184"/>
                  </a:lnTo>
                  <a:lnTo>
                    <a:pt x="41042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4286" y="1275"/>
              <a:ext cx="1351" cy="46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0000"/>
                <a:buFont typeface="Arial" charset="0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30000"/>
                </a:spcAft>
                <a:buClr>
                  <a:schemeClr val="hlink"/>
                </a:buClr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DE" altLang="de-DE" sz="1400"/>
                <a:t>Eine solche Auswertung wird für </a:t>
              </a:r>
              <a:r>
                <a:rPr lang="de-DE" altLang="de-DE" sz="1400" u="sng"/>
                <a:t>jede Frage</a:t>
              </a:r>
              <a:r>
                <a:rPr lang="de-DE" altLang="de-DE" sz="1400"/>
                <a:t> des Fragebogens erstellt.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63E4DA-EDC6-4A12-8825-ACE1DC129BA0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1507DD7-52C9-4DEB-8E93-8DF9831F02B3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8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Auswertung - Grafiken bezüglich der ganzen Behörde (4)</a:t>
            </a:r>
          </a:p>
        </p:txBody>
      </p:sp>
      <p:pic>
        <p:nvPicPr>
          <p:cNvPr id="1536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925" y="2120900"/>
            <a:ext cx="6115050" cy="4403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281738" y="2274888"/>
            <a:ext cx="2470150" cy="739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400"/>
              <a:t>Diese Auswertung wird für </a:t>
            </a:r>
            <a:r>
              <a:rPr lang="de-DE" altLang="de-DE" sz="1400" u="sng"/>
              <a:t>jede</a:t>
            </a:r>
            <a:r>
              <a:rPr lang="de-DE" altLang="de-DE" sz="1400"/>
              <a:t> einzelne Frage des Fragebogens erstellt.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428625" y="1236663"/>
            <a:ext cx="871537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marL="457200" indent="-4572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295400" indent="-3810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209800" indent="-3810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altLang="de-DE" sz="1400" b="1" i="1"/>
              <a:t>Grafik 4: Häufigkeit der Antwortkategorien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400" b="1" i="1"/>
              <a:t>               </a:t>
            </a:r>
            <a:r>
              <a:rPr lang="de-DE" altLang="de-DE" sz="1400" b="1" i="1" u="sng"/>
              <a:t>Frage: 01</a:t>
            </a:r>
            <a:r>
              <a:rPr lang="de-DE" altLang="de-DE" sz="1400" b="1" i="1"/>
              <a:t>. Die mir übertragenen Aufgaben sind eine interessante Herausforderung.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1400" b="1" i="1"/>
              <a:t>			Polung: Positiv</a:t>
            </a:r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381125" y="1752600"/>
            <a:ext cx="4810125" cy="94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910E0A-2245-40EA-8A63-F3F82B30154A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63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63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C4CCFC7-70C9-4C73-99FB-107F9634D106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8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784225"/>
            <a:ext cx="8539162" cy="590550"/>
          </a:xfrm>
        </p:spPr>
        <p:txBody>
          <a:bodyPr/>
          <a:lstStyle/>
          <a:p>
            <a:pPr eaLnBrk="1" hangingPunct="1"/>
            <a:r>
              <a:rPr lang="de-DE" altLang="de-DE" sz="2200" smtClean="0"/>
              <a:t>Auswertung (Tabellen – für ganze Behörde + Orga-Einheiten</a:t>
            </a:r>
            <a:r>
              <a:rPr lang="de-DE" altLang="de-DE" smtClean="0"/>
              <a:t>)</a:t>
            </a:r>
          </a:p>
        </p:txBody>
      </p:sp>
      <p:pic>
        <p:nvPicPr>
          <p:cNvPr id="1639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7413" y="1797050"/>
            <a:ext cx="7040562" cy="506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AFC4DD-A41F-49B0-A216-881F80A9ACE2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9D0CBB-98D1-4E7D-AE1F-03F4DED70E4C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8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Auswertung (Tabellen)</a:t>
            </a:r>
          </a:p>
        </p:txBody>
      </p:sp>
      <p:pic>
        <p:nvPicPr>
          <p:cNvPr id="17414" name="Picture 10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654175"/>
            <a:ext cx="7958138" cy="4506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9F582C-44FA-40D7-8D30-3279BE5B7075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843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843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686770-2E9C-4710-B517-1A86477CD56C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8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Sicherstellung der Vertraulichkeit/Anonymität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000" smtClean="0"/>
              <a:t>Die strenge Vertraulichkeit (Anonymität der Befragten) ist durch folgende Maßnahmen sichergestellt: </a:t>
            </a:r>
          </a:p>
          <a:p>
            <a:pPr eaLnBrk="1" hangingPunct="1">
              <a:lnSpc>
                <a:spcPct val="80000"/>
              </a:lnSpc>
            </a:pPr>
            <a:endParaRPr lang="de-DE" altLang="de-DE" sz="16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►"/>
            </a:pPr>
            <a:r>
              <a:rPr lang="de-DE" altLang="de-DE" sz="1700" smtClean="0"/>
              <a:t>Keine persönliche Zuordnung der Zugangsdaten zu Personen möglich: Kennung + Passwort werden im verschlossenen Umschlag zufällig an die Befragten verteilt („zugelost“)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de-DE" altLang="de-DE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►"/>
            </a:pPr>
            <a:r>
              <a:rPr lang="de-DE" altLang="de-DE" sz="1700" smtClean="0"/>
              <a:t>Mitarbeiter kann Online-Fragebogen auch von privatem Rechner aus ausfüllen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de-DE" altLang="de-DE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►"/>
            </a:pPr>
            <a:r>
              <a:rPr lang="de-DE" altLang="de-DE" sz="1700" smtClean="0"/>
              <a:t>Sichere Internetverbindung (IDEV)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de-DE" altLang="de-DE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►"/>
            </a:pPr>
            <a:r>
              <a:rPr lang="de-DE" altLang="de-DE" sz="1700" smtClean="0"/>
              <a:t>Ergebnisse einzelner Fragen werden durch Beachtung von Schwellenwerten anonymisiert (Mittelwerte für eine Organisationseinheit werden erst ab </a:t>
            </a:r>
            <a:br>
              <a:rPr lang="de-DE" altLang="de-DE" sz="1700" smtClean="0"/>
            </a:br>
            <a:r>
              <a:rPr lang="de-DE" altLang="de-DE" sz="1700" smtClean="0">
                <a:cs typeface="Arial" charset="0"/>
              </a:rPr>
              <a:t>≥</a:t>
            </a:r>
            <a:r>
              <a:rPr lang="de-DE" altLang="de-DE" sz="1700" smtClean="0"/>
              <a:t> 6-11 Antworten ausgegeben; </a:t>
            </a:r>
            <a:r>
              <a:rPr lang="de-DE" altLang="de-DE" sz="1700" smtClean="0">
                <a:cs typeface="Arial" charset="0"/>
              </a:rPr>
              <a:t>absolute und relative Häufigkeiten der Antwortmöglichkeiten erst ab ≥ 12 Antworten</a:t>
            </a:r>
            <a:r>
              <a:rPr lang="de-DE" altLang="de-DE" sz="1700" smtClean="0"/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de-DE" altLang="de-DE" sz="170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►"/>
            </a:pPr>
            <a:r>
              <a:rPr lang="de-DE" altLang="de-DE" sz="1700" smtClean="0"/>
              <a:t>Rückmeldung der Ergebnisse an die Behörden ohne Personenbezug (Standardtabellen, Grafiken)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FB6410E-8012-4641-8085-8A6776698263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22FBE37-C7EF-4025-B7BD-F1434A9320A4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8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089025"/>
            <a:ext cx="7967662" cy="409575"/>
          </a:xfrm>
        </p:spPr>
        <p:txBody>
          <a:bodyPr/>
          <a:lstStyle/>
          <a:p>
            <a:pPr algn="ctr" eaLnBrk="1" hangingPunct="1"/>
            <a:r>
              <a:rPr lang="de-DE" altLang="de-DE" sz="2200" smtClean="0"/>
              <a:t>Mitarbeiterbefragung – Online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016125"/>
            <a:ext cx="7958138" cy="4422775"/>
          </a:xfrm>
        </p:spPr>
        <p:txBody>
          <a:bodyPr/>
          <a:lstStyle/>
          <a:p>
            <a:pPr algn="ctr" eaLnBrk="1" hangingPunct="1"/>
            <a:endParaRPr lang="de-DE" altLang="de-DE" smtClean="0"/>
          </a:p>
          <a:p>
            <a:pPr algn="ctr" eaLnBrk="1" hangingPunct="1"/>
            <a:endParaRPr lang="de-DE" altLang="de-DE" smtClean="0"/>
          </a:p>
          <a:p>
            <a:pPr algn="ctr" eaLnBrk="1" hangingPunct="1"/>
            <a:r>
              <a:rPr lang="de-DE" altLang="de-DE" sz="2000" smtClean="0"/>
              <a:t>Vielen Dank für Ihre Aufmerksamkeit!</a:t>
            </a:r>
          </a:p>
          <a:p>
            <a:pPr algn="ctr" eaLnBrk="1" hangingPunct="1"/>
            <a:endParaRPr lang="de-DE" altLang="de-DE" sz="2000" smtClean="0"/>
          </a:p>
          <a:p>
            <a:pPr algn="ctr" eaLnBrk="1" hangingPunct="1"/>
            <a:endParaRPr lang="de-DE" altLang="de-DE" sz="2000" smtClean="0"/>
          </a:p>
          <a:p>
            <a:pPr algn="ctr" eaLnBrk="1" hangingPunct="1"/>
            <a:r>
              <a:rPr lang="de-DE" altLang="de-DE" sz="2000" smtClean="0"/>
              <a:t>Haben Sie noch Fragen?</a:t>
            </a:r>
          </a:p>
          <a:p>
            <a:pPr eaLnBrk="1" hangingPunct="1"/>
            <a:endParaRPr lang="de-DE" altLang="de-D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B952E2F-830A-42FD-9967-70A2F59E9B3C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4099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4100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7B8043A-9F67-489E-842A-DA111A12276B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8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pPr algn="ctr" eaLnBrk="1" hangingPunct="1"/>
            <a:r>
              <a:rPr lang="de-DE" altLang="de-DE" b="0" smtClean="0"/>
              <a:t>Zielsetzung der Mitarbeiterbefragung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77950"/>
            <a:ext cx="8369300" cy="5060950"/>
          </a:xfrm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Font typeface="Arial" panose="020B0604020202020204" pitchFamily="34" charset="0"/>
              <a:buChar char="►"/>
              <a:defRPr/>
            </a:pPr>
            <a:r>
              <a:rPr lang="de-DE" altLang="de-DE" sz="2000" b="1" dirty="0" smtClean="0"/>
              <a:t>Erhebung des IST-Zustands der Behörde (Stärken und   Schwächen)</a:t>
            </a:r>
            <a:r>
              <a:rPr lang="de-DE" altLang="de-DE" sz="2000" dirty="0" smtClean="0"/>
              <a:t> </a:t>
            </a:r>
          </a:p>
          <a:p>
            <a:pPr marL="0" indent="0" eaLnBrk="1" hangingPunct="1">
              <a:defRPr/>
            </a:pPr>
            <a:endParaRPr lang="de-DE" altLang="de-DE" sz="2000" dirty="0" smtClean="0"/>
          </a:p>
          <a:p>
            <a:pPr marL="342900" indent="-342900" eaLnBrk="1" hangingPunct="1">
              <a:buClr>
                <a:schemeClr val="tx1"/>
              </a:buClr>
              <a:buFont typeface="Arial" panose="020B0604020202020204" pitchFamily="34" charset="0"/>
              <a:buChar char="►"/>
              <a:defRPr/>
            </a:pPr>
            <a:r>
              <a:rPr lang="de-DE" altLang="de-DE" sz="2000" b="1" dirty="0" smtClean="0"/>
              <a:t>Distanz</a:t>
            </a:r>
            <a:r>
              <a:rPr lang="de-DE" altLang="de-DE" sz="2000" dirty="0" smtClean="0"/>
              <a:t> zwischen „IST“-Zustand und „SOLL“-Zustand (wie z.B. im    Leitbild festgelegt) kann erfasst werden –                                              = Ausgangspunkt für </a:t>
            </a:r>
            <a:r>
              <a:rPr lang="de-DE" altLang="de-DE" sz="2000" b="1" dirty="0" smtClean="0"/>
              <a:t>Veränderungsmaßnahmen und </a:t>
            </a:r>
            <a:br>
              <a:rPr lang="de-DE" altLang="de-DE" sz="2000" b="1" dirty="0" smtClean="0"/>
            </a:br>
            <a:r>
              <a:rPr lang="de-DE" altLang="de-DE" sz="2000" b="1" dirty="0" smtClean="0"/>
              <a:t>-prozesse</a:t>
            </a:r>
          </a:p>
          <a:p>
            <a:pPr marL="0" indent="0" eaLnBrk="1" hangingPunct="1">
              <a:buClr>
                <a:schemeClr val="tx1"/>
              </a:buClr>
              <a:defRPr/>
            </a:pPr>
            <a:endParaRPr lang="de-DE" altLang="de-DE" sz="2000" dirty="0" smtClean="0"/>
          </a:p>
          <a:p>
            <a:pPr marL="342900" indent="-342900" eaLnBrk="1" hangingPunct="1">
              <a:buClr>
                <a:schemeClr val="tx1"/>
              </a:buClr>
              <a:buFont typeface="Arial" panose="020B0604020202020204" pitchFamily="34" charset="0"/>
              <a:buChar char="►"/>
              <a:defRPr/>
            </a:pPr>
            <a:r>
              <a:rPr lang="de-DE" altLang="de-DE" sz="2000" dirty="0" smtClean="0"/>
              <a:t>Durch periodische Wiederholung der MA-Befragung kann überprüft werden, ob eingeleitete </a:t>
            </a:r>
            <a:r>
              <a:rPr lang="de-DE" altLang="de-DE" sz="2000" b="1" dirty="0" smtClean="0"/>
              <a:t>Maßnahmen/</a:t>
            </a:r>
            <a:br>
              <a:rPr lang="de-DE" altLang="de-DE" sz="2000" b="1" dirty="0" smtClean="0"/>
            </a:br>
            <a:r>
              <a:rPr lang="de-DE" altLang="de-DE" sz="2000" b="1" dirty="0" smtClean="0"/>
              <a:t>Verbesserungsprozesse</a:t>
            </a:r>
            <a:r>
              <a:rPr lang="de-DE" altLang="de-DE" sz="2000" dirty="0" smtClean="0"/>
              <a:t> greifen.</a:t>
            </a:r>
          </a:p>
          <a:p>
            <a:pPr marL="0" indent="0" eaLnBrk="1" hangingPunct="1">
              <a:defRPr/>
            </a:pPr>
            <a:endParaRPr lang="de-DE" altLang="de-DE" sz="2000" dirty="0" smtClean="0"/>
          </a:p>
          <a:p>
            <a:pPr marL="0" indent="0" eaLnBrk="1" hangingPunct="1">
              <a:spcAft>
                <a:spcPct val="30000"/>
              </a:spcAft>
              <a:defRPr/>
            </a:pPr>
            <a:r>
              <a:rPr lang="de-DE" altLang="de-DE" sz="2000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2EA399B-8A78-4D1A-A90D-C10D3499157A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C6D774C-4FE6-4192-961C-4EA2F1C01950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DE" altLang="de-DE" sz="8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Anonymität als Voraussetzung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7938" eaLnBrk="1" hangingPunct="1"/>
            <a:r>
              <a:rPr lang="de-DE" altLang="de-DE" dirty="0" smtClean="0"/>
              <a:t>Ergebnisse einer Mitarbeiterbefragung sind </a:t>
            </a:r>
            <a:r>
              <a:rPr lang="de-DE" altLang="de-DE" dirty="0" smtClean="0"/>
              <a:t>umso aussagekräftiger</a:t>
            </a:r>
            <a:r>
              <a:rPr lang="de-DE" altLang="de-DE" dirty="0" smtClean="0"/>
              <a:t>, </a:t>
            </a:r>
            <a:r>
              <a:rPr lang="de-DE" altLang="de-DE" b="1" dirty="0" smtClean="0"/>
              <a:t>je mehr</a:t>
            </a:r>
            <a:r>
              <a:rPr lang="de-DE" altLang="de-DE" dirty="0" smtClean="0"/>
              <a:t>  Mitarbeiter </a:t>
            </a:r>
            <a:r>
              <a:rPr lang="de-DE" altLang="de-DE" b="1" dirty="0" smtClean="0"/>
              <a:t>daran teilnehmen</a:t>
            </a:r>
            <a:r>
              <a:rPr lang="de-DE" altLang="de-DE" dirty="0" smtClean="0"/>
              <a:t>.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Hierfür muss die Befragung </a:t>
            </a:r>
            <a:r>
              <a:rPr lang="de-DE" altLang="de-DE" b="1" dirty="0" smtClean="0"/>
              <a:t>vertraulich</a:t>
            </a:r>
            <a:r>
              <a:rPr lang="de-DE" altLang="de-DE" dirty="0" smtClean="0"/>
              <a:t> sein: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►"/>
            </a:pPr>
            <a:r>
              <a:rPr lang="de-DE" altLang="de-DE" dirty="0" smtClean="0"/>
              <a:t>Die Anonymität der Befragten muss unbedingt gewährleistet sein. </a:t>
            </a:r>
          </a:p>
          <a:p>
            <a:pPr eaLnBrk="1" hangingPunct="1">
              <a:buClr>
                <a:schemeClr val="tx1"/>
              </a:buClr>
              <a:buFont typeface="Arial" charset="0"/>
              <a:buChar char="►"/>
            </a:pPr>
            <a:r>
              <a:rPr lang="de-DE" altLang="de-DE" dirty="0" smtClean="0"/>
              <a:t>Rückschlüsse auf das Antwortverhalten einzelner Befragter müssen ausgeschlossen sein.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b="1" dirty="0" smtClean="0">
                <a:cs typeface="Arial" charset="0"/>
              </a:rPr>
              <a:t>→   Bei der Online-Mitarbeiterbefragung ist die  </a:t>
            </a:r>
          </a:p>
          <a:p>
            <a:pPr eaLnBrk="1" hangingPunct="1"/>
            <a:r>
              <a:rPr lang="de-DE" altLang="de-DE" b="1" dirty="0" smtClean="0">
                <a:cs typeface="Arial" charset="0"/>
              </a:rPr>
              <a:t>       Vertraulichkeit garantiert! </a:t>
            </a:r>
          </a:p>
          <a:p>
            <a:pPr eaLnBrk="1" hangingPunct="1"/>
            <a:endParaRPr lang="de-DE" altLang="de-DE" b="1" dirty="0" smtClean="0">
              <a:cs typeface="Arial" charset="0"/>
            </a:endParaRPr>
          </a:p>
          <a:p>
            <a:pPr eaLnBrk="1" hangingPunct="1"/>
            <a:endParaRPr lang="de-DE" altLang="de-DE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D33B0F-53D2-4905-B657-AE0F47338307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B52630-95D0-4ACF-B9AA-67B91402984A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8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dirty="0" smtClean="0"/>
              <a:t>Der Online-Fragebogen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82563" indent="-7938" eaLnBrk="1" hangingPunct="1">
              <a:lnSpc>
                <a:spcPct val="80000"/>
              </a:lnSpc>
            </a:pPr>
            <a:r>
              <a:rPr lang="de-DE" altLang="de-DE" sz="2000" dirty="0" smtClean="0"/>
              <a:t>Der </a:t>
            </a:r>
            <a:r>
              <a:rPr lang="de-DE" altLang="de-DE" sz="2000" b="1" u="sng" dirty="0" smtClean="0"/>
              <a:t>Standard</a:t>
            </a:r>
            <a:r>
              <a:rPr lang="de-DE" altLang="de-DE" sz="2000" b="1" dirty="0" smtClean="0"/>
              <a:t>-Onlinefragebogen</a:t>
            </a:r>
            <a:r>
              <a:rPr lang="de-DE" altLang="de-DE" sz="2000" dirty="0" smtClean="0"/>
              <a:t> umfasst </a:t>
            </a:r>
            <a:r>
              <a:rPr lang="de-DE" altLang="de-DE" sz="2000" dirty="0" smtClean="0"/>
              <a:t>einen festen Fragenkatalog zu folgenden </a:t>
            </a:r>
            <a:r>
              <a:rPr lang="de-DE" altLang="de-DE" sz="2000" dirty="0" smtClean="0"/>
              <a:t>Inhaltsbereichen:</a:t>
            </a:r>
            <a:endParaRPr lang="de-DE" altLang="de-DE" sz="2000" dirty="0" smtClean="0"/>
          </a:p>
          <a:p>
            <a:pPr eaLnBrk="1" hangingPunct="1">
              <a:lnSpc>
                <a:spcPct val="80000"/>
              </a:lnSpc>
            </a:pPr>
            <a:endParaRPr lang="de-DE" altLang="de-DE" sz="20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Mein Arbeitsbereich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Kollegenbeziehungen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Vorgesetztenverhalten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Zusammenarbeit (und Kommunikation)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Behördenklima und Organisation (Betriebsklima)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Berufliche Entwicklung und Anerkennung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de-DE" altLang="de-DE" sz="2000" dirty="0" smtClean="0"/>
              <a:t>Zusatzfragen: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de-DE" altLang="de-DE" sz="2000" dirty="0" smtClean="0"/>
              <a:t>zur Erwartung an die Befragung,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de-DE" altLang="de-DE" sz="2000" dirty="0" smtClean="0"/>
              <a:t>zur organisatorischen Zuordnung.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de-DE" altLang="de-DE" sz="2000" dirty="0" smtClean="0"/>
          </a:p>
          <a:p>
            <a:pPr marL="182563" indent="-7938" eaLnBrk="1" hangingPunct="1">
              <a:lnSpc>
                <a:spcPct val="80000"/>
              </a:lnSpc>
            </a:pPr>
            <a:r>
              <a:rPr lang="de-DE" altLang="de-DE" sz="2000" b="1" u="sng" dirty="0" smtClean="0"/>
              <a:t>Zusätzlich</a:t>
            </a:r>
            <a:r>
              <a:rPr lang="de-DE" altLang="de-DE" sz="2000" b="1" dirty="0" smtClean="0"/>
              <a:t> kann im Online-Verfahren</a:t>
            </a:r>
            <a:r>
              <a:rPr lang="de-DE" altLang="de-DE" sz="2000" dirty="0" smtClean="0"/>
              <a:t> jede Behörde den Standard-Online-Fragebogen um </a:t>
            </a:r>
            <a:r>
              <a:rPr lang="de-DE" altLang="de-DE" sz="2000" b="1" u="sng" dirty="0" smtClean="0"/>
              <a:t>bis zu</a:t>
            </a:r>
            <a:r>
              <a:rPr lang="de-DE" altLang="de-DE" sz="2000" u="sng" dirty="0" smtClean="0"/>
              <a:t> </a:t>
            </a:r>
            <a:r>
              <a:rPr lang="de-DE" altLang="de-DE" sz="2000" b="1" u="sng" dirty="0" smtClean="0"/>
              <a:t>30 selbst formulierte Fragen</a:t>
            </a:r>
            <a:r>
              <a:rPr lang="de-DE" altLang="de-DE" sz="2000" dirty="0" smtClean="0"/>
              <a:t> </a:t>
            </a:r>
            <a:r>
              <a:rPr lang="de-DE" altLang="de-DE" sz="2000" dirty="0" smtClean="0"/>
              <a:t>ergänzen.</a:t>
            </a:r>
            <a:endParaRPr lang="de-DE" altLang="de-DE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7BB8B0B-2807-418A-A7FD-30913EB65588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3ED76DA-7E96-4BA3-8EB7-8A1AA9ACB63E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DE" altLang="de-DE" sz="8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>
                <a:solidFill>
                  <a:schemeClr val="tx1"/>
                </a:solidFill>
              </a:rPr>
              <a:t>Organisatorischer Ablauf der MA-Befragung</a:t>
            </a:r>
          </a:p>
        </p:txBody>
      </p:sp>
      <p:sp>
        <p:nvSpPr>
          <p:cNvPr id="7174" name="Text Box 4"/>
          <p:cNvSpPr>
            <a:spLocks noChangeArrowheads="1"/>
          </p:cNvSpPr>
          <p:nvPr>
            <p:ph type="body" idx="1"/>
          </p:nvPr>
        </p:nvSpPr>
        <p:spPr>
          <a:xfrm>
            <a:off x="428625" y="1377950"/>
            <a:ext cx="1662113" cy="403225"/>
          </a:xfrm>
          <a:noFill/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de-DE" altLang="de-DE" sz="1800" b="1" smtClean="0"/>
              <a:t>Behörde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6556375" y="1284288"/>
            <a:ext cx="13938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de-DE" altLang="de-DE" sz="1800" b="1"/>
              <a:t>LfStat</a:t>
            </a:r>
            <a:endParaRPr lang="de-DE" altLang="de-DE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333375" y="1990725"/>
            <a:ext cx="23050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/>
              <a:t>macht organisatorische Angaben,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/>
              <a:t>formuliert individuelle Zusatzfragen</a:t>
            </a:r>
          </a:p>
        </p:txBody>
      </p:sp>
      <p:grpSp>
        <p:nvGrpSpPr>
          <p:cNvPr id="7177" name="Group 12"/>
          <p:cNvGrpSpPr>
            <a:grpSpLocks/>
          </p:cNvGrpSpPr>
          <p:nvPr/>
        </p:nvGrpSpPr>
        <p:grpSpPr bwMode="auto">
          <a:xfrm>
            <a:off x="3038475" y="1820863"/>
            <a:ext cx="2293938" cy="622300"/>
            <a:chOff x="2124" y="1177"/>
            <a:chExt cx="1445" cy="392"/>
          </a:xfrm>
        </p:grpSpPr>
        <p:sp>
          <p:nvSpPr>
            <p:cNvPr id="7194" name="AutoShape 13"/>
            <p:cNvSpPr>
              <a:spLocks noChangeArrowheads="1"/>
            </p:cNvSpPr>
            <p:nvPr/>
          </p:nvSpPr>
          <p:spPr bwMode="auto">
            <a:xfrm>
              <a:off x="2124" y="1331"/>
              <a:ext cx="1445" cy="238"/>
            </a:xfrm>
            <a:prstGeom prst="rightArrow">
              <a:avLst>
                <a:gd name="adj1" fmla="val 50000"/>
                <a:gd name="adj2" fmla="val 15178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0000"/>
                <a:buFont typeface="Arial" charset="0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30000"/>
                </a:spcAft>
                <a:buClr>
                  <a:schemeClr val="hlink"/>
                </a:buClr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/>
            </a:p>
          </p:txBody>
        </p:sp>
        <p:sp>
          <p:nvSpPr>
            <p:cNvPr id="7195" name="Form"/>
            <p:cNvSpPr>
              <a:spLocks noEditPoints="1" noChangeArrowheads="1"/>
            </p:cNvSpPr>
            <p:nvPr/>
          </p:nvSpPr>
          <p:spPr bwMode="auto">
            <a:xfrm>
              <a:off x="2661" y="1177"/>
              <a:ext cx="338" cy="36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4729 w 21600"/>
                <a:gd name="T22" fmla="*/ 1316 h 21600"/>
                <a:gd name="T23" fmla="*/ 19427 w 21600"/>
                <a:gd name="T24" fmla="*/ 16335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12840" y="18507"/>
                  </a:moveTo>
                  <a:lnTo>
                    <a:pt x="16051" y="18507"/>
                  </a:lnTo>
                  <a:lnTo>
                    <a:pt x="16051" y="19260"/>
                  </a:lnTo>
                  <a:lnTo>
                    <a:pt x="12840" y="19260"/>
                  </a:lnTo>
                  <a:lnTo>
                    <a:pt x="12840" y="18507"/>
                  </a:lnTo>
                  <a:close/>
                </a:path>
                <a:path w="21600" h="21600" extrusionOk="0">
                  <a:moveTo>
                    <a:pt x="16731" y="18507"/>
                  </a:moveTo>
                  <a:lnTo>
                    <a:pt x="19941" y="18507"/>
                  </a:lnTo>
                  <a:lnTo>
                    <a:pt x="19941" y="19260"/>
                  </a:lnTo>
                  <a:lnTo>
                    <a:pt x="16731" y="19260"/>
                  </a:lnTo>
                  <a:lnTo>
                    <a:pt x="16731" y="18507"/>
                  </a:lnTo>
                  <a:close/>
                </a:path>
                <a:path w="21600" h="21600" extrusionOk="0">
                  <a:moveTo>
                    <a:pt x="1913" y="1194"/>
                  </a:moveTo>
                  <a:lnTo>
                    <a:pt x="3699" y="1194"/>
                  </a:lnTo>
                  <a:lnTo>
                    <a:pt x="2678" y="1832"/>
                  </a:lnTo>
                  <a:lnTo>
                    <a:pt x="2296" y="1538"/>
                  </a:lnTo>
                  <a:lnTo>
                    <a:pt x="2125" y="1636"/>
                  </a:lnTo>
                  <a:lnTo>
                    <a:pt x="2700" y="2078"/>
                  </a:lnTo>
                  <a:lnTo>
                    <a:pt x="3699" y="1440"/>
                  </a:lnTo>
                  <a:lnTo>
                    <a:pt x="3699" y="2176"/>
                  </a:lnTo>
                  <a:lnTo>
                    <a:pt x="1913" y="2176"/>
                  </a:lnTo>
                  <a:lnTo>
                    <a:pt x="1913" y="1194"/>
                  </a:lnTo>
                  <a:close/>
                </a:path>
                <a:path w="21600" h="21600" extrusionOk="0">
                  <a:moveTo>
                    <a:pt x="1913" y="2765"/>
                  </a:moveTo>
                  <a:lnTo>
                    <a:pt x="3699" y="2765"/>
                  </a:lnTo>
                  <a:lnTo>
                    <a:pt x="2678" y="3403"/>
                  </a:lnTo>
                  <a:lnTo>
                    <a:pt x="2296" y="3109"/>
                  </a:lnTo>
                  <a:lnTo>
                    <a:pt x="2125" y="3207"/>
                  </a:lnTo>
                  <a:lnTo>
                    <a:pt x="2700" y="3649"/>
                  </a:lnTo>
                  <a:lnTo>
                    <a:pt x="3699" y="3010"/>
                  </a:lnTo>
                  <a:lnTo>
                    <a:pt x="3699" y="3747"/>
                  </a:lnTo>
                  <a:lnTo>
                    <a:pt x="1913" y="3747"/>
                  </a:lnTo>
                  <a:lnTo>
                    <a:pt x="1913" y="2765"/>
                  </a:lnTo>
                  <a:close/>
                </a:path>
                <a:path w="21600" h="21600" extrusionOk="0">
                  <a:moveTo>
                    <a:pt x="1913" y="4336"/>
                  </a:moveTo>
                  <a:lnTo>
                    <a:pt x="3699" y="4336"/>
                  </a:lnTo>
                  <a:lnTo>
                    <a:pt x="2678" y="4974"/>
                  </a:lnTo>
                  <a:lnTo>
                    <a:pt x="2296" y="4680"/>
                  </a:lnTo>
                  <a:lnTo>
                    <a:pt x="2125" y="4778"/>
                  </a:lnTo>
                  <a:lnTo>
                    <a:pt x="2700" y="5220"/>
                  </a:lnTo>
                  <a:lnTo>
                    <a:pt x="3699" y="4581"/>
                  </a:lnTo>
                  <a:lnTo>
                    <a:pt x="3699" y="5318"/>
                  </a:lnTo>
                  <a:lnTo>
                    <a:pt x="1913" y="5318"/>
                  </a:lnTo>
                  <a:lnTo>
                    <a:pt x="1913" y="4336"/>
                  </a:lnTo>
                  <a:close/>
                </a:path>
                <a:path w="21600" h="21600" extrusionOk="0">
                  <a:moveTo>
                    <a:pt x="1913" y="5907"/>
                  </a:moveTo>
                  <a:lnTo>
                    <a:pt x="3699" y="5907"/>
                  </a:lnTo>
                  <a:lnTo>
                    <a:pt x="2678" y="6545"/>
                  </a:lnTo>
                  <a:lnTo>
                    <a:pt x="2296" y="6250"/>
                  </a:lnTo>
                  <a:lnTo>
                    <a:pt x="2125" y="6349"/>
                  </a:lnTo>
                  <a:lnTo>
                    <a:pt x="2700" y="6790"/>
                  </a:lnTo>
                  <a:lnTo>
                    <a:pt x="3699" y="6152"/>
                  </a:lnTo>
                  <a:lnTo>
                    <a:pt x="3699" y="6889"/>
                  </a:lnTo>
                  <a:lnTo>
                    <a:pt x="1913" y="6889"/>
                  </a:lnTo>
                  <a:lnTo>
                    <a:pt x="1913" y="5907"/>
                  </a:lnTo>
                  <a:close/>
                </a:path>
                <a:path w="21600" h="21600" extrusionOk="0">
                  <a:moveTo>
                    <a:pt x="1913" y="7478"/>
                  </a:moveTo>
                  <a:lnTo>
                    <a:pt x="3699" y="7478"/>
                  </a:lnTo>
                  <a:lnTo>
                    <a:pt x="2678" y="8116"/>
                  </a:lnTo>
                  <a:lnTo>
                    <a:pt x="2296" y="7821"/>
                  </a:lnTo>
                  <a:lnTo>
                    <a:pt x="2125" y="7919"/>
                  </a:lnTo>
                  <a:lnTo>
                    <a:pt x="2700" y="8361"/>
                  </a:lnTo>
                  <a:lnTo>
                    <a:pt x="3699" y="7723"/>
                  </a:lnTo>
                  <a:lnTo>
                    <a:pt x="3699" y="8460"/>
                  </a:lnTo>
                  <a:lnTo>
                    <a:pt x="1913" y="8460"/>
                  </a:lnTo>
                  <a:lnTo>
                    <a:pt x="1913" y="7478"/>
                  </a:lnTo>
                  <a:close/>
                </a:path>
                <a:path w="21600" h="21600" extrusionOk="0">
                  <a:moveTo>
                    <a:pt x="1913" y="9049"/>
                  </a:moveTo>
                  <a:lnTo>
                    <a:pt x="3699" y="9049"/>
                  </a:lnTo>
                  <a:lnTo>
                    <a:pt x="2678" y="9687"/>
                  </a:lnTo>
                  <a:lnTo>
                    <a:pt x="2296" y="9392"/>
                  </a:lnTo>
                  <a:lnTo>
                    <a:pt x="2125" y="9490"/>
                  </a:lnTo>
                  <a:lnTo>
                    <a:pt x="2700" y="9932"/>
                  </a:lnTo>
                  <a:lnTo>
                    <a:pt x="3699" y="9294"/>
                  </a:lnTo>
                  <a:lnTo>
                    <a:pt x="3699" y="10030"/>
                  </a:lnTo>
                  <a:lnTo>
                    <a:pt x="1913" y="10030"/>
                  </a:lnTo>
                  <a:lnTo>
                    <a:pt x="1913" y="9049"/>
                  </a:lnTo>
                  <a:close/>
                </a:path>
                <a:path w="21600" h="21600" extrusionOk="0">
                  <a:moveTo>
                    <a:pt x="1913" y="10620"/>
                  </a:moveTo>
                  <a:lnTo>
                    <a:pt x="3699" y="10620"/>
                  </a:lnTo>
                  <a:lnTo>
                    <a:pt x="2678" y="11258"/>
                  </a:lnTo>
                  <a:lnTo>
                    <a:pt x="2296" y="10963"/>
                  </a:lnTo>
                  <a:lnTo>
                    <a:pt x="2125" y="11061"/>
                  </a:lnTo>
                  <a:lnTo>
                    <a:pt x="2700" y="11503"/>
                  </a:lnTo>
                  <a:lnTo>
                    <a:pt x="3699" y="10865"/>
                  </a:lnTo>
                  <a:lnTo>
                    <a:pt x="3699" y="11601"/>
                  </a:lnTo>
                  <a:lnTo>
                    <a:pt x="1913" y="11601"/>
                  </a:lnTo>
                  <a:lnTo>
                    <a:pt x="1913" y="10620"/>
                  </a:lnTo>
                  <a:close/>
                </a:path>
                <a:path w="21600" h="21600" extrusionOk="0">
                  <a:moveTo>
                    <a:pt x="1913" y="12190"/>
                  </a:moveTo>
                  <a:lnTo>
                    <a:pt x="3699" y="12190"/>
                  </a:lnTo>
                  <a:lnTo>
                    <a:pt x="2678" y="12829"/>
                  </a:lnTo>
                  <a:lnTo>
                    <a:pt x="2296" y="12534"/>
                  </a:lnTo>
                  <a:lnTo>
                    <a:pt x="2125" y="12632"/>
                  </a:lnTo>
                  <a:lnTo>
                    <a:pt x="2700" y="13074"/>
                  </a:lnTo>
                  <a:lnTo>
                    <a:pt x="3699" y="12436"/>
                  </a:lnTo>
                  <a:lnTo>
                    <a:pt x="3699" y="13172"/>
                  </a:lnTo>
                  <a:lnTo>
                    <a:pt x="1913" y="13172"/>
                  </a:lnTo>
                  <a:lnTo>
                    <a:pt x="1913" y="12190"/>
                  </a:lnTo>
                  <a:close/>
                </a:path>
                <a:path w="21600" h="21600" extrusionOk="0">
                  <a:moveTo>
                    <a:pt x="1913" y="13761"/>
                  </a:moveTo>
                  <a:lnTo>
                    <a:pt x="3699" y="13761"/>
                  </a:lnTo>
                  <a:lnTo>
                    <a:pt x="2678" y="14400"/>
                  </a:lnTo>
                  <a:lnTo>
                    <a:pt x="2296" y="14105"/>
                  </a:lnTo>
                  <a:lnTo>
                    <a:pt x="2125" y="14203"/>
                  </a:lnTo>
                  <a:lnTo>
                    <a:pt x="2700" y="14645"/>
                  </a:lnTo>
                  <a:lnTo>
                    <a:pt x="3699" y="14007"/>
                  </a:lnTo>
                  <a:lnTo>
                    <a:pt x="3699" y="14743"/>
                  </a:lnTo>
                  <a:lnTo>
                    <a:pt x="1913" y="14743"/>
                  </a:lnTo>
                  <a:lnTo>
                    <a:pt x="1913" y="13761"/>
                  </a:lnTo>
                  <a:close/>
                </a:path>
                <a:path w="21600" h="21600" extrusionOk="0">
                  <a:moveTo>
                    <a:pt x="1913" y="15332"/>
                  </a:moveTo>
                  <a:lnTo>
                    <a:pt x="3699" y="15332"/>
                  </a:lnTo>
                  <a:lnTo>
                    <a:pt x="2678" y="15970"/>
                  </a:lnTo>
                  <a:lnTo>
                    <a:pt x="2296" y="15676"/>
                  </a:lnTo>
                  <a:lnTo>
                    <a:pt x="2125" y="15774"/>
                  </a:lnTo>
                  <a:lnTo>
                    <a:pt x="2700" y="16216"/>
                  </a:lnTo>
                  <a:lnTo>
                    <a:pt x="3699" y="15578"/>
                  </a:lnTo>
                  <a:lnTo>
                    <a:pt x="3699" y="16314"/>
                  </a:lnTo>
                  <a:lnTo>
                    <a:pt x="1913" y="16314"/>
                  </a:lnTo>
                  <a:lnTo>
                    <a:pt x="1913" y="15332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178" name="Group 15"/>
          <p:cNvGrpSpPr>
            <a:grpSpLocks/>
          </p:cNvGrpSpPr>
          <p:nvPr/>
        </p:nvGrpSpPr>
        <p:grpSpPr bwMode="auto">
          <a:xfrm>
            <a:off x="3225800" y="3282950"/>
            <a:ext cx="2062163" cy="530225"/>
            <a:chOff x="2137" y="1686"/>
            <a:chExt cx="1299" cy="334"/>
          </a:xfrm>
        </p:grpSpPr>
        <p:sp>
          <p:nvSpPr>
            <p:cNvPr id="7190" name="AutoShape 16"/>
            <p:cNvSpPr>
              <a:spLocks noChangeArrowheads="1"/>
            </p:cNvSpPr>
            <p:nvPr/>
          </p:nvSpPr>
          <p:spPr bwMode="auto">
            <a:xfrm>
              <a:off x="2137" y="1746"/>
              <a:ext cx="1299" cy="274"/>
            </a:xfrm>
            <a:prstGeom prst="leftArrow">
              <a:avLst>
                <a:gd name="adj1" fmla="val 50000"/>
                <a:gd name="adj2" fmla="val 118522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90000"/>
                <a:buFont typeface="Arial" charset="0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Arial" charset="0"/>
                <a:buChar char="►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20000"/>
                </a:spcBef>
                <a:spcAft>
                  <a:spcPct val="30000"/>
                </a:spcAft>
                <a:buClr>
                  <a:schemeClr val="hlink"/>
                </a:buClr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de-DE" altLang="de-DE" sz="1800"/>
            </a:p>
          </p:txBody>
        </p:sp>
        <p:sp>
          <p:nvSpPr>
            <p:cNvPr id="7191" name="Letter"/>
            <p:cNvSpPr>
              <a:spLocks noEditPoints="1" noChangeArrowheads="1"/>
            </p:cNvSpPr>
            <p:nvPr/>
          </p:nvSpPr>
          <p:spPr bwMode="auto">
            <a:xfrm>
              <a:off x="2566" y="1686"/>
              <a:ext cx="350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07 w 21600"/>
                <a:gd name="T25" fmla="*/ 9132 h 21600"/>
                <a:gd name="T26" fmla="*/ 17527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7192" name="Letter"/>
            <p:cNvSpPr>
              <a:spLocks noEditPoints="1" noChangeArrowheads="1"/>
            </p:cNvSpPr>
            <p:nvPr/>
          </p:nvSpPr>
          <p:spPr bwMode="auto">
            <a:xfrm>
              <a:off x="2627" y="1748"/>
              <a:ext cx="350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07 w 21600"/>
                <a:gd name="T25" fmla="*/ 9132 h 21600"/>
                <a:gd name="T26" fmla="*/ 17527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  <p:sp>
          <p:nvSpPr>
            <p:cNvPr id="7193" name="Letter"/>
            <p:cNvSpPr>
              <a:spLocks noEditPoints="1" noChangeArrowheads="1"/>
            </p:cNvSpPr>
            <p:nvPr/>
          </p:nvSpPr>
          <p:spPr bwMode="auto">
            <a:xfrm>
              <a:off x="2725" y="1859"/>
              <a:ext cx="350" cy="1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07 w 21600"/>
                <a:gd name="T25" fmla="*/ 9132 h 21600"/>
                <a:gd name="T26" fmla="*/ 17527 w 21600"/>
                <a:gd name="T27" fmla="*/ 1843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179" name="Text Box 22"/>
          <p:cNvSpPr txBox="1">
            <a:spLocks noChangeArrowheads="1"/>
          </p:cNvSpPr>
          <p:nvPr/>
        </p:nvSpPr>
        <p:spPr bwMode="auto">
          <a:xfrm>
            <a:off x="6291263" y="1882775"/>
            <a:ext cx="21764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/>
              <a:t>erstellt eine Leitdatei für die Ergebniserstellung</a:t>
            </a:r>
          </a:p>
        </p:txBody>
      </p:sp>
      <p:sp>
        <p:nvSpPr>
          <p:cNvPr id="7180" name="Text Box 23"/>
          <p:cNvSpPr txBox="1">
            <a:spLocks noChangeArrowheads="1"/>
          </p:cNvSpPr>
          <p:nvPr/>
        </p:nvSpPr>
        <p:spPr bwMode="auto">
          <a:xfrm>
            <a:off x="5849938" y="2944813"/>
            <a:ext cx="28384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 dirty="0"/>
              <a:t>erzeugt und liefert Zugangskennungen für jeden  MA (</a:t>
            </a:r>
            <a:r>
              <a:rPr lang="de-DE" altLang="de-DE" sz="1400" b="1" u="sng" dirty="0"/>
              <a:t>ohne</a:t>
            </a:r>
            <a:r>
              <a:rPr lang="de-DE" altLang="de-DE" sz="1400" b="1" dirty="0"/>
              <a:t> Zuordnung zu Personen), stellt die Online-Befragungsumgebung zur Verfügung (in IDEV)</a:t>
            </a:r>
            <a:endParaRPr lang="de-DE" altLang="de-DE" sz="1400" dirty="0"/>
          </a:p>
        </p:txBody>
      </p:sp>
      <p:sp>
        <p:nvSpPr>
          <p:cNvPr id="7181" name="Text Box 24"/>
          <p:cNvSpPr txBox="1">
            <a:spLocks noChangeArrowheads="1"/>
          </p:cNvSpPr>
          <p:nvPr/>
        </p:nvSpPr>
        <p:spPr bwMode="auto">
          <a:xfrm>
            <a:off x="5757863" y="4699000"/>
            <a:ext cx="2819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de-DE" altLang="de-DE" sz="1400" b="1"/>
              <a:t>sammelt die Online-Antworten</a:t>
            </a:r>
          </a:p>
        </p:txBody>
      </p:sp>
      <p:sp>
        <p:nvSpPr>
          <p:cNvPr id="7182" name="Text Box 25"/>
          <p:cNvSpPr txBox="1">
            <a:spLocks noChangeArrowheads="1"/>
          </p:cNvSpPr>
          <p:nvPr/>
        </p:nvSpPr>
        <p:spPr bwMode="auto">
          <a:xfrm>
            <a:off x="5799138" y="5505450"/>
            <a:ext cx="2449512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de-DE" altLang="de-DE" sz="1400" b="1"/>
              <a:t>erstellt das Befragungsergebnis und liefert es per Daten-CD an die Behörde</a:t>
            </a:r>
            <a:endParaRPr lang="de-DE" altLang="de-DE" sz="1400"/>
          </a:p>
        </p:txBody>
      </p:sp>
      <p:sp>
        <p:nvSpPr>
          <p:cNvPr id="7183" name="Text Box 26"/>
          <p:cNvSpPr txBox="1">
            <a:spLocks noChangeArrowheads="1"/>
          </p:cNvSpPr>
          <p:nvPr/>
        </p:nvSpPr>
        <p:spPr bwMode="auto">
          <a:xfrm>
            <a:off x="446088" y="3376613"/>
            <a:ext cx="23828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/>
              <a:t>verteilt die Zugangsdaten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b="1"/>
              <a:t>an MA</a:t>
            </a:r>
            <a:endParaRPr lang="de-DE" altLang="de-DE" sz="1400"/>
          </a:p>
        </p:txBody>
      </p:sp>
      <p:sp>
        <p:nvSpPr>
          <p:cNvPr id="7184" name="Text Box 27"/>
          <p:cNvSpPr txBox="1">
            <a:spLocks noChangeArrowheads="1"/>
          </p:cNvSpPr>
          <p:nvPr/>
        </p:nvSpPr>
        <p:spPr bwMode="auto">
          <a:xfrm>
            <a:off x="452438" y="4502150"/>
            <a:ext cx="2416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 b="1"/>
              <a:t>Mitarbeiter beantworten die Online-Fragebögen via IDEV/Internet</a:t>
            </a:r>
            <a:endParaRPr lang="de-DE" altLang="de-DE" sz="1400"/>
          </a:p>
        </p:txBody>
      </p:sp>
      <p:sp>
        <p:nvSpPr>
          <p:cNvPr id="7185" name="Text Box 28"/>
          <p:cNvSpPr txBox="1">
            <a:spLocks noChangeArrowheads="1"/>
          </p:cNvSpPr>
          <p:nvPr/>
        </p:nvSpPr>
        <p:spPr bwMode="auto">
          <a:xfrm>
            <a:off x="482600" y="5530850"/>
            <a:ext cx="2428875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1400" b="1"/>
              <a:t>nutzt das Befragungsergebnis (Präsentation, Analyse)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1400"/>
          </a:p>
        </p:txBody>
      </p:sp>
      <p:sp>
        <p:nvSpPr>
          <p:cNvPr id="7186" name="AutoShape 32"/>
          <p:cNvSpPr>
            <a:spLocks noChangeArrowheads="1"/>
          </p:cNvSpPr>
          <p:nvPr/>
        </p:nvSpPr>
        <p:spPr bwMode="auto">
          <a:xfrm>
            <a:off x="3168650" y="4600575"/>
            <a:ext cx="2379663" cy="436563"/>
          </a:xfrm>
          <a:prstGeom prst="rightArrow">
            <a:avLst>
              <a:gd name="adj1" fmla="val 50000"/>
              <a:gd name="adj2" fmla="val 1362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187" name="computr2"/>
          <p:cNvSpPr>
            <a:spLocks noEditPoints="1" noChangeArrowheads="1"/>
          </p:cNvSpPr>
          <p:nvPr/>
        </p:nvSpPr>
        <p:spPr bwMode="auto">
          <a:xfrm>
            <a:off x="3522663" y="4578350"/>
            <a:ext cx="1027112" cy="6873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188" name="AutoShape 34"/>
          <p:cNvSpPr>
            <a:spLocks noChangeArrowheads="1"/>
          </p:cNvSpPr>
          <p:nvPr/>
        </p:nvSpPr>
        <p:spPr bwMode="auto">
          <a:xfrm>
            <a:off x="2909888" y="5730875"/>
            <a:ext cx="2062162" cy="511175"/>
          </a:xfrm>
          <a:prstGeom prst="leftArrow">
            <a:avLst>
              <a:gd name="adj1" fmla="val 50000"/>
              <a:gd name="adj2" fmla="val 10085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  <p:sp>
        <p:nvSpPr>
          <p:cNvPr id="7189" name="AutoShape 35"/>
          <p:cNvSpPr>
            <a:spLocks noChangeArrowheads="1"/>
          </p:cNvSpPr>
          <p:nvPr/>
        </p:nvSpPr>
        <p:spPr bwMode="auto">
          <a:xfrm>
            <a:off x="3790950" y="5683250"/>
            <a:ext cx="914400" cy="711200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99EF1E5-850D-4ADA-A9D5-A4DD2A59AF03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26E7CB-D115-4120-A1AA-5DBB0AD8D061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DE" altLang="de-DE" sz="8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Angaben durch Behörde zu Beginn</a:t>
            </a:r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14450" y="1409700"/>
            <a:ext cx="5953125" cy="5060950"/>
          </a:xfrm>
        </p:spPr>
        <p:txBody>
          <a:bodyPr/>
          <a:lstStyle/>
          <a:p>
            <a:pPr eaLnBrk="1" hangingPunct="1"/>
            <a:r>
              <a:rPr lang="de-DE" altLang="de-DE" smtClean="0"/>
              <a:t> 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314450"/>
            <a:ext cx="5557837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55750BC-F479-4DF3-B9AD-5D9AB6B3C4FB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8AA5411-7734-4371-8036-2B784204EFC4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8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Der Standardfragebogen (1)</a:t>
            </a:r>
          </a:p>
        </p:txBody>
      </p:sp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43075"/>
            <a:ext cx="81407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A64CD3-5C20-40EA-8B65-EBFF26AC672F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824D85F-146A-4B58-8370-324665708D4B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8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Der Standardfragebogen (2)</a:t>
            </a:r>
          </a:p>
        </p:txBody>
      </p:sp>
      <p:pic>
        <p:nvPicPr>
          <p:cNvPr id="1024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9825" y="1377950"/>
            <a:ext cx="6535738" cy="5060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33F9797-BB31-496C-8321-E92DA2A835F1}" type="datetime1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02.02.2017</a:t>
            </a:fld>
            <a:endParaRPr lang="de-DE" altLang="de-DE" sz="800" smtClean="0"/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smtClean="0"/>
              <a:t>Mitarbeiterbefragung online 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Arial" charset="0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Arial" charset="0"/>
              <a:buChar char="►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881CA93-DB01-488F-8D06-FA28F723D8DF}" type="slidenum">
              <a:rPr lang="de-DE" altLang="de-DE" sz="8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DE" altLang="de-DE" sz="8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2200" smtClean="0"/>
              <a:t>Der Standardfragebogen (3)</a:t>
            </a:r>
          </a:p>
        </p:txBody>
      </p:sp>
      <p:pic>
        <p:nvPicPr>
          <p:cNvPr id="1127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9350" y="1377950"/>
            <a:ext cx="6516688" cy="5060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3.3|6.3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5.8|3.5|3.5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3|3.2|2.6|2.1|2.5|3.3|2.6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0.4"/>
</p:tagLst>
</file>

<file path=ppt/theme/theme1.xml><?xml version="1.0" encoding="utf-8"?>
<a:theme xmlns:a="http://schemas.openxmlformats.org/drawingml/2006/main" name="Präsentationsvorlage_Lfstad">
  <a:themeElements>
    <a:clrScheme name="Präsentationsvorlage_Lfstad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D2FF"/>
      </a:accent1>
      <a:accent2>
        <a:srgbClr val="7DE6FF"/>
      </a:accent2>
      <a:accent3>
        <a:srgbClr val="FFFFFF"/>
      </a:accent3>
      <a:accent4>
        <a:srgbClr val="000000"/>
      </a:accent4>
      <a:accent5>
        <a:srgbClr val="AAE5FF"/>
      </a:accent5>
      <a:accent6>
        <a:srgbClr val="71D0E7"/>
      </a:accent6>
      <a:hlink>
        <a:srgbClr val="00ABE8"/>
      </a:hlink>
      <a:folHlink>
        <a:srgbClr val="0083CC"/>
      </a:folHlink>
    </a:clrScheme>
    <a:fontScheme name="Präsentationsvorlage_Lf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svorlage_Lf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Lf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Lf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Lf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Lf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Lf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Lf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D2FF"/>
        </a:accent1>
        <a:accent2>
          <a:srgbClr val="7DE6FF"/>
        </a:accent2>
        <a:accent3>
          <a:srgbClr val="FFFFFF"/>
        </a:accent3>
        <a:accent4>
          <a:srgbClr val="000000"/>
        </a:accent4>
        <a:accent5>
          <a:srgbClr val="AAE5FF"/>
        </a:accent5>
        <a:accent6>
          <a:srgbClr val="71D0E7"/>
        </a:accent6>
        <a:hlink>
          <a:srgbClr val="00ABE8"/>
        </a:hlink>
        <a:folHlink>
          <a:srgbClr val="008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558</Words>
  <Application>Microsoft Office PowerPoint</Application>
  <PresentationFormat>Bildschirmpräsentation (4:3)</PresentationFormat>
  <Paragraphs>151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Arial</vt:lpstr>
      <vt:lpstr>Präsentationsvorlage_Lfstad</vt:lpstr>
      <vt:lpstr>PowerPoint-Präsentation</vt:lpstr>
      <vt:lpstr>Zielsetzung der Mitarbeiterbefragung</vt:lpstr>
      <vt:lpstr>Anonymität als Voraussetzung</vt:lpstr>
      <vt:lpstr>Der Online-Fragebogen</vt:lpstr>
      <vt:lpstr>Organisatorischer Ablauf der MA-Befragung</vt:lpstr>
      <vt:lpstr>Angaben durch Behörde zu Beginn</vt:lpstr>
      <vt:lpstr>Der Standardfragebogen (1)</vt:lpstr>
      <vt:lpstr>Der Standardfragebogen (2)</vt:lpstr>
      <vt:lpstr>Der Standardfragebogen (3)</vt:lpstr>
      <vt:lpstr>Auswertung - Grafiken bezüglich der ganzen Behörde (1)</vt:lpstr>
      <vt:lpstr>Auswertung - Grafiken bezüglich der ganzen Behörde (2)</vt:lpstr>
      <vt:lpstr>Auswertung - Grafiken bezüglich der ganzen Behörde (3)</vt:lpstr>
      <vt:lpstr>Auswertung - Grafiken bezüglich der ganzen Behörde (4)</vt:lpstr>
      <vt:lpstr>Auswertung (Tabellen – für ganze Behörde + Orga-Einheiten)</vt:lpstr>
      <vt:lpstr>Auswertung (Tabellen)</vt:lpstr>
      <vt:lpstr>Sicherstellung der Vertraulichkeit/Anonymität</vt:lpstr>
      <vt:lpstr>Mitarbeiterbefragung – Online</vt:lpstr>
    </vt:vector>
  </TitlesOfParts>
  <Company>LfStaD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des Vortrages, der Veranstaltung, der Besprechung</dc:title>
  <dc:creator>lfstad-xpi1</dc:creator>
  <cp:lastModifiedBy>Markert, Bernhard (LfStaD)</cp:lastModifiedBy>
  <cp:revision>73</cp:revision>
  <cp:lastPrinted>2017-01-23T11:23:24Z</cp:lastPrinted>
  <dcterms:created xsi:type="dcterms:W3CDTF">2006-01-02T12:25:54Z</dcterms:created>
  <dcterms:modified xsi:type="dcterms:W3CDTF">2017-02-02T13:39:53Z</dcterms:modified>
</cp:coreProperties>
</file>